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docProps/app.xml" ContentType="application/vnd.openxmlformats-officedocument.extended-properties+xml"/>
  <Override PartName="/ppt/slides/slide5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Override PartName="/ppt/slideLayouts/slideLayout3.xml" ContentType="application/vnd.openxmlformats-officedocument.presentationml.slideLayout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Override PartName="/ppt/slideLayouts/slideLayout13.xml" ContentType="application/vnd.openxmlformats-officedocument.presentationml.slideLayout+xml"/>
  <Default Extension="bin" ContentType="application/vnd.openxmlformats-officedocument.presentationml.printerSettings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s/slide9.xml" ContentType="application/vnd.openxmlformats-officedocument.presentationml.slide+xml"/>
  <Default Extension="png" ContentType="image/png"/>
  <Override PartName="/docProps/core.xml" ContentType="application/vnd.openxmlformats-package.core-properties+xml"/>
  <Override PartName="/ppt/slideLayouts/slideLayout19.xml" ContentType="application/vnd.openxmlformats-officedocument.presentationml.slideLayout+xml"/>
  <Default Extension="rels" ContentType="application/vnd.openxmlformats-package.relationships+xml"/>
  <Override PartName="/ppt/slideLayouts/slideLayout18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778" r:id="rId1"/>
  </p:sldMasterIdLst>
  <p:notesMasterIdLst>
    <p:notesMasterId r:id="rId14"/>
  </p:notesMasterIdLst>
  <p:sldIdLst>
    <p:sldId id="256" r:id="rId2"/>
    <p:sldId id="257" r:id="rId3"/>
    <p:sldId id="267" r:id="rId4"/>
    <p:sldId id="258" r:id="rId5"/>
    <p:sldId id="259" r:id="rId6"/>
    <p:sldId id="260" r:id="rId7"/>
    <p:sldId id="262" r:id="rId8"/>
    <p:sldId id="261" r:id="rId9"/>
    <p:sldId id="263" r:id="rId10"/>
    <p:sldId id="264" r:id="rId11"/>
    <p:sldId id="265" r:id="rId12"/>
    <p:sldId id="266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20"/>
    <p:restoredTop sz="94660"/>
  </p:normalViewPr>
  <p:slideViewPr>
    <p:cSldViewPr snapToObjects="1">
      <p:cViewPr varScale="1">
        <p:scale>
          <a:sx n="103" d="100"/>
          <a:sy n="103" d="100"/>
        </p:scale>
        <p:origin x="-49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7" Type="http://schemas.openxmlformats.org/officeDocument/2006/relationships/slide" Target="slides/slide6.xml"/><Relationship Id="rId11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6" Type="http://schemas.openxmlformats.org/officeDocument/2006/relationships/presProps" Target="presProps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5" Type="http://schemas.openxmlformats.org/officeDocument/2006/relationships/slide" Target="slides/slide4.xml"/><Relationship Id="rId15" Type="http://schemas.openxmlformats.org/officeDocument/2006/relationships/printerSettings" Target="printerSettings/printerSettings1.bin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19" Type="http://schemas.openxmlformats.org/officeDocument/2006/relationships/tableStyles" Target="tableStyles.xml"/><Relationship Id="rId2" Type="http://schemas.openxmlformats.org/officeDocument/2006/relationships/slide" Target="slides/slide1.xml"/><Relationship Id="rId9" Type="http://schemas.openxmlformats.org/officeDocument/2006/relationships/slide" Target="slides/slide8.xml"/><Relationship Id="rId3" Type="http://schemas.openxmlformats.org/officeDocument/2006/relationships/slide" Target="slides/slide2.xml"/><Relationship Id="rId1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DA3B6D-6E66-9D46-BC8B-CDCBE9C6E211}" type="datetimeFigureOut">
              <a:rPr lang="en-US" smtClean="0"/>
              <a:pPr/>
              <a:t>2/23/12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FC06CD-5DD8-DC4C-986C-CB26CBD23BD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 not discussing personal information in public spaces, including elevators.  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Shred any patient information, room numbers and names, before leaving the building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 not take any photographs or record video.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C06CD-5DD8-DC4C-986C-CB26CBD23BDC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6953" y="268288"/>
            <a:ext cx="5669280" cy="3900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268940" y="268288"/>
            <a:ext cx="182880" cy="38868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4208929"/>
            <a:ext cx="5458968" cy="1048684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0" y="5257800"/>
            <a:ext cx="5458968" cy="62179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100000"/>
              <a:buFont typeface="Wingdings 2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76600" y="390525"/>
            <a:ext cx="5504688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22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998DD4B-D05C-2440-B9DF-CA60093E063D}" type="datetimeFigureOut">
              <a:rPr lang="en-US" smtClean="0"/>
              <a:pPr/>
              <a:t>2/23/12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8688" y="6356350"/>
            <a:ext cx="4736592" cy="365125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6494" y="6356350"/>
            <a:ext cx="685800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5822FB46-FB7B-4879-9B1A-EE9F4DE9AF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244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8DD4B-D05C-2440-B9DF-CA60093E063D}" type="datetimeFigureOut">
              <a:rPr lang="en-US" smtClean="0"/>
              <a:pPr/>
              <a:t>2/23/12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7B16F-CAFD-5447-8BAC-E4E945278A1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28244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244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8DD4B-D05C-2440-B9DF-CA60093E063D}" type="datetimeFigureOut">
              <a:rPr lang="en-US" smtClean="0"/>
              <a:pPr/>
              <a:t>2/23/12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7B16F-CAFD-5447-8BAC-E4E945278A1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28244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5720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8DD4B-D05C-2440-B9DF-CA60093E063D}" type="datetimeFigureOut">
              <a:rPr lang="en-US" smtClean="0"/>
              <a:pPr/>
              <a:t>2/23/12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7B16F-CAFD-5447-8BAC-E4E945278A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8DD4B-D05C-2440-B9DF-CA60093E063D}" type="datetimeFigureOut">
              <a:rPr lang="en-US" smtClean="0"/>
              <a:pPr/>
              <a:t>2/23/12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7B16F-CAFD-5447-8BAC-E4E945278A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95082"/>
            <a:ext cx="3566160" cy="1035424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2052" y="990600"/>
            <a:ext cx="3566160" cy="51355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057400"/>
            <a:ext cx="3566160" cy="3657601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8DD4B-D05C-2440-B9DF-CA60093E063D}" type="datetimeFigureOut">
              <a:rPr lang="en-US" smtClean="0"/>
              <a:pPr/>
              <a:t>2/23/12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F1679-83E0-4571-98D7-4BB535B5F5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746811" y="268288"/>
            <a:ext cx="4114800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95082"/>
            <a:ext cx="3566160" cy="1035424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057400"/>
            <a:ext cx="3566160" cy="3657601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1365" y="6124014"/>
            <a:ext cx="1752600" cy="365125"/>
          </a:xfrm>
        </p:spPr>
        <p:txBody>
          <a:bodyPr/>
          <a:lstStyle>
            <a:lvl1pPr algn="l">
              <a:defRPr/>
            </a:lvl1pPr>
          </a:lstStyle>
          <a:p>
            <a:fld id="{7998DD4B-D05C-2440-B9DF-CA60093E063D}" type="datetimeFigureOut">
              <a:rPr lang="en-US" smtClean="0"/>
              <a:pPr/>
              <a:t>2/23/12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74812" y="6356350"/>
            <a:ext cx="386378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7B16F-CAFD-5447-8BAC-E4E945278A1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760258" y="990600"/>
            <a:ext cx="4096512" cy="5611813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16775" y="268288"/>
            <a:ext cx="1639457" cy="3639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4267200"/>
            <a:ext cx="6477000" cy="566738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9874" y="268288"/>
            <a:ext cx="6858000" cy="36393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788" y="4840941"/>
            <a:ext cx="6475412" cy="1304271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8DD4B-D05C-2440-B9DF-CA60093E063D}" type="datetimeFigureOut">
              <a:rPr lang="en-US" smtClean="0"/>
              <a:pPr/>
              <a:t>2/23/12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7B16F-CAFD-5447-8BAC-E4E945278A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4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35471" y="268288"/>
            <a:ext cx="720761" cy="3639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4267200"/>
            <a:ext cx="6477000" cy="566738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9874" y="268288"/>
            <a:ext cx="3006726" cy="36393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788" y="4840941"/>
            <a:ext cx="6475412" cy="1304271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8DD4B-D05C-2440-B9DF-CA60093E063D}" type="datetimeFigureOut">
              <a:rPr lang="en-US" smtClean="0"/>
              <a:pPr/>
              <a:t>2/23/12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7B16F-CAFD-5447-8BAC-E4E945278A1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3352800" y="268288"/>
            <a:ext cx="47019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1" name="Picture Placeholder 2"/>
          <p:cNvSpPr>
            <a:spLocks noGrp="1"/>
          </p:cNvSpPr>
          <p:nvPr>
            <p:ph type="pic" idx="14"/>
          </p:nvPr>
        </p:nvSpPr>
        <p:spPr>
          <a:xfrm>
            <a:off x="3352800" y="2131935"/>
            <a:ext cx="23042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2" name="Picture Placeholder 2"/>
          <p:cNvSpPr>
            <a:spLocks noGrp="1"/>
          </p:cNvSpPr>
          <p:nvPr>
            <p:ph type="pic" idx="15"/>
          </p:nvPr>
        </p:nvSpPr>
        <p:spPr>
          <a:xfrm>
            <a:off x="5750500" y="2131935"/>
            <a:ext cx="23042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212106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8DD4B-D05C-2440-B9DF-CA60093E063D}" type="datetimeFigureOut">
              <a:rPr lang="en-US" smtClean="0"/>
              <a:pPr/>
              <a:t>2/23/12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7B16F-CAFD-5447-8BAC-E4E945278A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43799" y="1035424"/>
            <a:ext cx="1322295" cy="5090739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35424"/>
            <a:ext cx="6019800" cy="510978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8DD4B-D05C-2440-B9DF-CA60093E063D}" type="datetimeFigureOut">
              <a:rPr lang="en-US" smtClean="0"/>
              <a:pPr/>
              <a:t>2/23/12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7B16F-CAFD-5447-8BAC-E4E945278A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212106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12106" y="6356350"/>
            <a:ext cx="1752600" cy="365125"/>
          </a:xfrm>
        </p:spPr>
        <p:txBody>
          <a:bodyPr/>
          <a:lstStyle/>
          <a:p>
            <a:fld id="{7998DD4B-D05C-2440-B9DF-CA60093E063D}" type="datetimeFigureOut">
              <a:rPr lang="en-US" smtClean="0"/>
              <a:pPr/>
              <a:t>2/23/12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7B16F-CAFD-5447-8BAC-E4E945278A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6953" y="268288"/>
            <a:ext cx="5669280" cy="25603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399" y="4171950"/>
            <a:ext cx="5457919" cy="1085850"/>
          </a:xfrm>
        </p:spPr>
        <p:txBody>
          <a:bodyPr>
            <a:normAutofit/>
          </a:bodyPr>
          <a:lstStyle>
            <a:lvl1pPr>
              <a:defRPr sz="4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1" y="5257799"/>
            <a:ext cx="5457918" cy="618565"/>
          </a:xfrm>
        </p:spPr>
        <p:txBody>
          <a:bodyPr>
            <a:normAutofit/>
          </a:bodyPr>
          <a:lstStyle>
            <a:lvl1pPr marL="0" indent="0" algn="l">
              <a:spcBef>
                <a:spcPct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spcBef>
                <a:spcPct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76600" y="389965"/>
            <a:ext cx="5499847" cy="365125"/>
          </a:xfrm>
        </p:spPr>
        <p:txBody>
          <a:bodyPr/>
          <a:lstStyle>
            <a:lvl1pPr>
              <a:defRPr sz="2200" b="0" baseline="0">
                <a:solidFill>
                  <a:schemeClr val="bg1"/>
                </a:solidFill>
              </a:defRPr>
            </a:lvl1pPr>
          </a:lstStyle>
          <a:p>
            <a:fld id="{7998DD4B-D05C-2440-B9DF-CA60093E063D}" type="datetimeFigureOut">
              <a:rPr lang="en-US" smtClean="0"/>
              <a:pPr/>
              <a:t>2/23/12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3847" y="6356350"/>
            <a:ext cx="473411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5459" y="6356350"/>
            <a:ext cx="685800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54F7B16F-CAFD-5447-8BAC-E4E945278A1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200400" y="2877671"/>
            <a:ext cx="5646867" cy="128016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268940" y="268288"/>
            <a:ext cx="182880" cy="38868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Title, Content,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9875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8423" y="914400"/>
            <a:ext cx="650837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8423" y="2209800"/>
            <a:ext cx="6508377" cy="3916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12106" y="6356350"/>
            <a:ext cx="1752600" cy="365125"/>
          </a:xfrm>
        </p:spPr>
        <p:txBody>
          <a:bodyPr/>
          <a:lstStyle/>
          <a:p>
            <a:fld id="{7998DD4B-D05C-2440-B9DF-CA60093E063D}" type="datetimeFigureOut">
              <a:rPr lang="en-US" smtClean="0"/>
              <a:pPr/>
              <a:t>2/23/12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78423" y="6356350"/>
            <a:ext cx="492685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31694" y="361016"/>
            <a:ext cx="506506" cy="365125"/>
          </a:xfrm>
        </p:spPr>
        <p:txBody>
          <a:bodyPr/>
          <a:lstStyle/>
          <a:p>
            <a:fld id="{54F7B16F-CAFD-5447-8BAC-E4E945278A1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69875" y="1976718"/>
            <a:ext cx="1645920" cy="462578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58952" y="268288"/>
            <a:ext cx="1099073" cy="635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1" y="3429000"/>
            <a:ext cx="4966446" cy="1398494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9801" y="4824414"/>
            <a:ext cx="4966446" cy="1320800"/>
          </a:xfrm>
        </p:spPr>
        <p:txBody>
          <a:bodyPr anchor="t" anchorCtr="0">
            <a:normAutofit/>
          </a:bodyPr>
          <a:lstStyle>
            <a:lvl1pPr marL="0" indent="0" algn="r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600" y="6356350"/>
            <a:ext cx="1622612" cy="365125"/>
          </a:xfrm>
        </p:spPr>
        <p:txBody>
          <a:bodyPr/>
          <a:lstStyle/>
          <a:p>
            <a:fld id="{7998DD4B-D05C-2440-B9DF-CA60093E063D}" type="datetimeFigureOut">
              <a:rPr lang="en-US" smtClean="0"/>
              <a:pPr/>
              <a:t>2/23/12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4812" y="6356350"/>
            <a:ext cx="531158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7B16F-CAFD-5447-8BAC-E4E945278A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9875" y="4773706"/>
            <a:ext cx="2971800" cy="18445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0354" y="3429001"/>
            <a:ext cx="4966446" cy="1398494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20354" y="4824414"/>
            <a:ext cx="4966446" cy="1320800"/>
          </a:xfrm>
        </p:spPr>
        <p:txBody>
          <a:bodyPr anchor="t" anchorCtr="0">
            <a:normAutofit/>
          </a:bodyPr>
          <a:lstStyle>
            <a:lvl1pPr marL="0" indent="0" algn="r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1212" y="6104965"/>
            <a:ext cx="506506" cy="365125"/>
          </a:xfrm>
        </p:spPr>
        <p:txBody>
          <a:bodyPr/>
          <a:lstStyle/>
          <a:p>
            <a:fld id="{54F7B16F-CAFD-5447-8BAC-E4E945278A1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69874" y="268288"/>
            <a:ext cx="2971800" cy="443865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244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8DD4B-D05C-2440-B9DF-CA60093E063D}" type="datetimeFigureOut">
              <a:rPr lang="en-US" smtClean="0"/>
              <a:pPr/>
              <a:t>2/23/12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7B16F-CAFD-5447-8BAC-E4E945278A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8835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4132"/>
            <a:ext cx="3566160" cy="639762"/>
          </a:xfrm>
        </p:spPr>
        <p:txBody>
          <a:bodyPr anchor="b">
            <a:noAutofit/>
          </a:bodyPr>
          <a:lstStyle>
            <a:lvl1pPr marL="0" indent="0" algn="ctr">
              <a:spcBef>
                <a:spcPct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89411"/>
            <a:ext cx="3566160" cy="343675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79391" y="2054132"/>
            <a:ext cx="3566160" cy="639762"/>
          </a:xfrm>
        </p:spPr>
        <p:txBody>
          <a:bodyPr anchor="b">
            <a:noAutofit/>
          </a:bodyPr>
          <a:lstStyle>
            <a:lvl1pPr marL="0" indent="0" algn="ctr">
              <a:spcBef>
                <a:spcPct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79391" y="2689411"/>
            <a:ext cx="3566160" cy="343675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8DD4B-D05C-2440-B9DF-CA60093E063D}" type="datetimeFigureOut">
              <a:rPr lang="en-US" smtClean="0"/>
              <a:pPr/>
              <a:t>2/23/12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7B16F-CAFD-5447-8BAC-E4E945278A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2214562"/>
            <a:ext cx="7396163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8DD4B-D05C-2440-B9DF-CA60093E063D}" type="datetimeFigureOut">
              <a:rPr lang="en-US" smtClean="0"/>
              <a:pPr/>
              <a:t>2/23/12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7B16F-CAFD-5447-8BAC-E4E945278A1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57199" y="4224973"/>
            <a:ext cx="7396163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4" Type="http://schemas.openxmlformats.org/officeDocument/2006/relationships/slideLayout" Target="../slideLayouts/slideLayout14.xml"/><Relationship Id="rId2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6" Type="http://schemas.openxmlformats.org/officeDocument/2006/relationships/slideLayout" Target="../slideLayouts/slideLayout16.xml"/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6508377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2209800"/>
            <a:ext cx="6508377" cy="3916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98659" y="6356350"/>
            <a:ext cx="175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7998DD4B-D05C-2440-B9DF-CA60093E063D}" type="datetimeFigureOut">
              <a:rPr lang="en-US" smtClean="0"/>
              <a:pPr/>
              <a:t>2/23/12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4812" y="6356350"/>
            <a:ext cx="6007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56494" y="361016"/>
            <a:ext cx="5065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200" b="1">
                <a:solidFill>
                  <a:schemeClr val="bg1"/>
                </a:solidFill>
              </a:defRPr>
            </a:lvl1pPr>
          </a:lstStyle>
          <a:p>
            <a:fld id="{54F7B16F-CAFD-5447-8BAC-E4E945278A1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1800"/>
        </a:spcBef>
        <a:buClr>
          <a:schemeClr val="accent1"/>
        </a:buClr>
        <a:buSzPct val="100000"/>
        <a:buFont typeface="Wingdings 2" pitchFamily="18" charset="2"/>
        <a:buChar char="¡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3" Type="http://schemas.openxmlformats.org/officeDocument/2006/relationships/image" Target="../media/image4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4343400"/>
            <a:ext cx="5458968" cy="104868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Navigating the Care Environment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0" y="5392084"/>
            <a:ext cx="5458968" cy="621792"/>
          </a:xfrm>
        </p:spPr>
        <p:txBody>
          <a:bodyPr/>
          <a:lstStyle/>
          <a:p>
            <a:r>
              <a:rPr lang="en-US" dirty="0" smtClean="0"/>
              <a:t>Introducing the Arts in Healthcare Environments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Troubleshooting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178423" y="2438400"/>
            <a:ext cx="6508377" cy="3916363"/>
          </a:xfrm>
        </p:spPr>
        <p:txBody>
          <a:bodyPr/>
          <a:lstStyle/>
          <a:p>
            <a:r>
              <a:rPr lang="en-US" dirty="0" smtClean="0"/>
              <a:t>What happens when . . . </a:t>
            </a:r>
          </a:p>
          <a:p>
            <a:endParaRPr lang="en-US" dirty="0" smtClean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/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	Questions?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idx="1"/>
          </p:nvPr>
        </p:nvSpPr>
        <p:spPr/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3200400" y="5029200"/>
            <a:ext cx="5458968" cy="104868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Facilitating the Arts in the Care Environment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199" y="2590800"/>
            <a:ext cx="6508377" cy="3916363"/>
          </a:xfrm>
        </p:spPr>
        <p:txBody>
          <a:bodyPr>
            <a:normAutofit/>
          </a:bodyPr>
          <a:lstStyle/>
          <a:p>
            <a:r>
              <a:rPr lang="en-US" dirty="0" smtClean="0"/>
              <a:t>What is your care environment?</a:t>
            </a:r>
          </a:p>
          <a:p>
            <a:r>
              <a:rPr lang="en-US" dirty="0" smtClean="0"/>
              <a:t>Who’s who in healthcare</a:t>
            </a:r>
          </a:p>
          <a:p>
            <a:r>
              <a:rPr lang="en-US" dirty="0" smtClean="0"/>
              <a:t>What is the artist’s role?</a:t>
            </a:r>
          </a:p>
          <a:p>
            <a:r>
              <a:rPr lang="en-US" dirty="0" smtClean="0"/>
              <a:t>Participant Safety</a:t>
            </a:r>
          </a:p>
          <a:p>
            <a:r>
              <a:rPr lang="en-US" dirty="0" smtClean="0"/>
              <a:t>Healthcare policies</a:t>
            </a:r>
          </a:p>
          <a:p>
            <a:r>
              <a:rPr lang="en-US" dirty="0" smtClean="0"/>
              <a:t>Healthcare communications</a:t>
            </a:r>
          </a:p>
          <a:p>
            <a:r>
              <a:rPr lang="en-US" dirty="0" smtClean="0"/>
              <a:t>Troubleshooting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80656" y="2590800"/>
            <a:ext cx="3569840" cy="3273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It’s not just the hospital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Creating an understanding of roles and responsibilities in every care environment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Who’s Who in Healthcare?</a:t>
            </a:r>
            <a:endParaRPr lang="en-US" dirty="0"/>
          </a:p>
        </p:txBody>
      </p:sp>
      <p:pic>
        <p:nvPicPr>
          <p:cNvPr id="10" name="Content Placeholder 9" descr="B06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6478" r="-16478"/>
          <a:stretch>
            <a:fillRect/>
          </a:stretch>
        </p:blipFill>
        <p:spPr>
          <a:xfrm>
            <a:off x="1828801" y="2209800"/>
            <a:ext cx="6858000" cy="412674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85800" y="762000"/>
            <a:ext cx="7315200" cy="6709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chemeClr val="accent1"/>
                </a:solidFill>
              </a:rPr>
              <a:t>Navigating the Healthcare Setting</a:t>
            </a:r>
            <a:r>
              <a:rPr lang="en-US" sz="2600" dirty="0" smtClean="0"/>
              <a:t> </a:t>
            </a:r>
            <a:r>
              <a:rPr lang="en-US" sz="1500" dirty="0" smtClean="0"/>
              <a:t>(may include hospital, health department, clinic, long term care, hospice, home care environments)</a:t>
            </a:r>
          </a:p>
          <a:p>
            <a:endParaRPr lang="en-US" sz="2200" dirty="0" smtClean="0"/>
          </a:p>
          <a:p>
            <a:r>
              <a:rPr lang="en-US" sz="2200" dirty="0" smtClean="0"/>
              <a:t>Family members and loved ones</a:t>
            </a:r>
          </a:p>
          <a:p>
            <a:r>
              <a:rPr lang="en-US" sz="2200" dirty="0" smtClean="0"/>
              <a:t>Artist in Residence</a:t>
            </a:r>
          </a:p>
          <a:p>
            <a:r>
              <a:rPr lang="en-US" sz="2200" dirty="0" smtClean="0"/>
              <a:t>Leadership team</a:t>
            </a:r>
          </a:p>
          <a:p>
            <a:r>
              <a:rPr lang="en-US" sz="2200" dirty="0" smtClean="0"/>
              <a:t>Creative Arts Therapist</a:t>
            </a:r>
          </a:p>
          <a:p>
            <a:r>
              <a:rPr lang="en-US" sz="2200" dirty="0" smtClean="0"/>
              <a:t>Rehab team: OT/PT/Speech</a:t>
            </a:r>
            <a:br>
              <a:rPr lang="en-US" sz="2200" dirty="0" smtClean="0"/>
            </a:br>
            <a:r>
              <a:rPr lang="en-US" sz="2200" dirty="0" smtClean="0"/>
              <a:t>Unit Director + Charge Nurse + Nursing </a:t>
            </a:r>
            <a:br>
              <a:rPr lang="en-US" sz="2200" dirty="0" smtClean="0"/>
            </a:br>
            <a:r>
              <a:rPr lang="en-US" sz="2200" dirty="0" smtClean="0"/>
              <a:t>Physician</a:t>
            </a:r>
            <a:br>
              <a:rPr lang="en-US" sz="2200" dirty="0" smtClean="0"/>
            </a:br>
            <a:r>
              <a:rPr lang="en-US" sz="2200" dirty="0" smtClean="0"/>
              <a:t>Social Worker</a:t>
            </a:r>
            <a:br>
              <a:rPr lang="en-US" sz="2200" dirty="0" smtClean="0"/>
            </a:br>
            <a:r>
              <a:rPr lang="en-US" sz="2200" dirty="0" smtClean="0"/>
              <a:t>Case Manager</a:t>
            </a:r>
            <a:br>
              <a:rPr lang="en-US" sz="2200" dirty="0" smtClean="0"/>
            </a:br>
            <a:r>
              <a:rPr lang="en-US" sz="2200" dirty="0" smtClean="0"/>
              <a:t>Child Life</a:t>
            </a:r>
            <a:br>
              <a:rPr lang="en-US" sz="2200" dirty="0" smtClean="0"/>
            </a:br>
            <a:r>
              <a:rPr lang="en-US" sz="2200" dirty="0" smtClean="0"/>
              <a:t>Chaplain</a:t>
            </a:r>
            <a:br>
              <a:rPr lang="en-US" sz="2200" dirty="0" smtClean="0"/>
            </a:br>
            <a:r>
              <a:rPr lang="en-US" sz="2200" dirty="0" smtClean="0"/>
              <a:t>Activities Director </a:t>
            </a:r>
            <a:br>
              <a:rPr lang="en-US" sz="2200" dirty="0" smtClean="0"/>
            </a:br>
            <a:r>
              <a:rPr lang="en-US" sz="2200" dirty="0" smtClean="0"/>
              <a:t>Recreational Therapist </a:t>
            </a:r>
          </a:p>
          <a:p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endParaRPr lang="en-US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artist’s role in the care environment?</a:t>
            </a:r>
            <a:endParaRPr lang="en-US" dirty="0"/>
          </a:p>
        </p:txBody>
      </p:sp>
      <p:pic>
        <p:nvPicPr>
          <p:cNvPr id="6" name="Content Placeholder 5" descr="B010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-24248" r="-24248"/>
          <a:stretch>
            <a:fillRect/>
          </a:stretch>
        </p:blipFill>
        <p:spPr/>
      </p:pic>
      <p:pic>
        <p:nvPicPr>
          <p:cNvPr id="7" name="Content Placeholder 6" descr="A017.jpg"/>
          <p:cNvPicPr>
            <a:picLocks noGrp="1" noChangeAspect="1"/>
          </p:cNvPicPr>
          <p:nvPr>
            <p:ph sz="half" idx="13"/>
          </p:nvPr>
        </p:nvPicPr>
        <p:blipFill>
          <a:blip r:embed="rId3"/>
          <a:srcRect l="-5623" r="-5623"/>
          <a:stretch>
            <a:fillRect/>
          </a:stretch>
        </p:blipFill>
        <p:spPr/>
      </p:pic>
      <p:sp>
        <p:nvSpPr>
          <p:cNvPr id="5" name="Content Placeholder 4"/>
          <p:cNvSpPr>
            <a:spLocks noGrp="1"/>
          </p:cNvSpPr>
          <p:nvPr>
            <p:ph sz="half" idx="14"/>
          </p:nvPr>
        </p:nvSpPr>
        <p:spPr>
          <a:xfrm>
            <a:off x="457199" y="2057400"/>
            <a:ext cx="3566160" cy="464343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Facilitate creative experience</a:t>
            </a:r>
          </a:p>
          <a:p>
            <a:r>
              <a:rPr lang="en-US" dirty="0" smtClean="0"/>
              <a:t>Share basic knowledge and love of primary discipline such as visual, performing or literary arts</a:t>
            </a:r>
          </a:p>
          <a:p>
            <a:r>
              <a:rPr lang="en-US" dirty="0" smtClean="0"/>
              <a:t>Connect in a way that respects participant while creating rapport and establishing relationship</a:t>
            </a:r>
          </a:p>
          <a:p>
            <a:r>
              <a:rPr lang="en-US" dirty="0" smtClean="0"/>
              <a:t>Consistency and reliability (schedule, dress, communications)</a:t>
            </a:r>
          </a:p>
          <a:p>
            <a:r>
              <a:rPr lang="en-US" dirty="0" smtClean="0"/>
              <a:t>Proper care for supplies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Participant Safety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Confidentiality</a:t>
            </a:r>
          </a:p>
          <a:p>
            <a:r>
              <a:rPr lang="en-US" dirty="0" smtClean="0"/>
              <a:t>Infection Control (</a:t>
            </a:r>
            <a:r>
              <a:rPr lang="en-US" dirty="0" err="1" smtClean="0"/>
              <a:t>handwashing</a:t>
            </a:r>
            <a:r>
              <a:rPr lang="en-US" dirty="0" smtClean="0"/>
              <a:t>, care for art supplies, appropriate contact, stay away when sick)</a:t>
            </a:r>
          </a:p>
          <a:p>
            <a:r>
              <a:rPr lang="en-US" dirty="0" smtClean="0"/>
              <a:t>Consent for participation, documentation, photographs</a:t>
            </a:r>
          </a:p>
          <a:p>
            <a:r>
              <a:rPr lang="en-US" dirty="0" smtClean="0"/>
              <a:t>Consistent communications and accountability</a:t>
            </a:r>
          </a:p>
          <a:p>
            <a:pPr lvl="1"/>
            <a:r>
              <a:rPr lang="en-US" dirty="0" smtClean="0"/>
              <a:t>Incident reporting</a:t>
            </a:r>
          </a:p>
          <a:p>
            <a:pPr lvl="1"/>
            <a:r>
              <a:rPr lang="en-US" dirty="0" smtClean="0"/>
              <a:t>Time reporting</a:t>
            </a:r>
          </a:p>
          <a:p>
            <a:endParaRPr lang="en-US" dirty="0"/>
          </a:p>
        </p:txBody>
      </p:sp>
      <p:pic>
        <p:nvPicPr>
          <p:cNvPr id="15" name="Picture Placeholder 14" descr="C068.jp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-52635" b="-52635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Policies and Governance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type="body" idx="4294967295"/>
          </p:nvPr>
        </p:nvSpPr>
        <p:spPr>
          <a:xfrm>
            <a:off x="457199" y="2057400"/>
            <a:ext cx="6862762" cy="3554412"/>
          </a:xfrm>
        </p:spPr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Joint Commission - An independent, not-for-profit organization, The Joint Commission accredits and certifies more than 19,000 health care organizations and programs in the United States. </a:t>
            </a:r>
          </a:p>
          <a:p>
            <a:r>
              <a:rPr lang="en-US" dirty="0" smtClean="0"/>
              <a:t>HIPAA - Health Insurance</a:t>
            </a:r>
            <a:r>
              <a:rPr lang="en-US" b="1" dirty="0" smtClean="0"/>
              <a:t> </a:t>
            </a:r>
            <a:r>
              <a:rPr lang="en-US" dirty="0" smtClean="0"/>
              <a:t>Portability</a:t>
            </a:r>
            <a:r>
              <a:rPr lang="en-US" b="1" dirty="0" smtClean="0"/>
              <a:t> </a:t>
            </a:r>
            <a:r>
              <a:rPr lang="en-US" dirty="0" smtClean="0"/>
              <a:t>and Accountability Act (1996)</a:t>
            </a:r>
          </a:p>
          <a:p>
            <a:pPr lvl="1"/>
            <a:r>
              <a:rPr lang="en-US" dirty="0" smtClean="0"/>
              <a:t>Governs privacy standard for health information</a:t>
            </a:r>
          </a:p>
          <a:p>
            <a:pPr lvl="1"/>
            <a:r>
              <a:rPr lang="en-US" dirty="0" smtClean="0"/>
              <a:t>Don’t discuss participant information in public spaces.</a:t>
            </a:r>
          </a:p>
          <a:p>
            <a:pPr lvl="1"/>
            <a:r>
              <a:rPr lang="en-US" dirty="0" smtClean="0"/>
              <a:t>Don’t photograph or document without signed consent.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995082"/>
            <a:ext cx="7543802" cy="1035424"/>
          </a:xfrm>
        </p:spPr>
        <p:txBody>
          <a:bodyPr/>
          <a:lstStyle/>
          <a:p>
            <a:r>
              <a:rPr lang="en-US" sz="3300" dirty="0" smtClean="0"/>
              <a:t>Communication</a:t>
            </a:r>
            <a:endParaRPr lang="en-US" sz="33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457198" y="2057400"/>
            <a:ext cx="7772402" cy="44196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pPr>
              <a:buFont typeface="Wingdings" charset="2"/>
              <a:buChar char="§"/>
            </a:pPr>
            <a:r>
              <a:rPr lang="en-US" sz="2200" dirty="0" smtClean="0"/>
              <a:t> Clear, respectful communication procedures</a:t>
            </a:r>
          </a:p>
          <a:p>
            <a:pPr>
              <a:buFont typeface="Wingdings" charset="2"/>
              <a:buChar char="§"/>
            </a:pPr>
            <a:r>
              <a:rPr lang="en-US" sz="2200" dirty="0" smtClean="0"/>
              <a:t> Memorandum of agreement to formalize    communications</a:t>
            </a:r>
          </a:p>
          <a:p>
            <a:pPr>
              <a:buFont typeface="Wingdings" charset="2"/>
              <a:buChar char="§"/>
            </a:pPr>
            <a:r>
              <a:rPr lang="en-US" sz="2200" dirty="0" smtClean="0"/>
              <a:t> Professional and timely phone and email correspondence with participants and leadership</a:t>
            </a:r>
          </a:p>
          <a:p>
            <a:pPr>
              <a:buFont typeface="Wingdings" charset="2"/>
              <a:buChar char="§"/>
            </a:pPr>
            <a:r>
              <a:rPr lang="en-US" sz="2200" dirty="0" smtClean="0"/>
              <a:t> Representing arts programs accurately</a:t>
            </a:r>
          </a:p>
          <a:p>
            <a:pPr>
              <a:buFont typeface="Wingdings" charset="2"/>
              <a:buChar char="§"/>
            </a:pPr>
            <a:r>
              <a:rPr lang="en-US" sz="2200" dirty="0" smtClean="0"/>
              <a:t> Communicating absence or change of schedule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laza">
  <a:themeElements>
    <a:clrScheme name="Plaza">
      <a:dk1>
        <a:sysClr val="windowText" lastClr="000000"/>
      </a:dk1>
      <a:lt1>
        <a:sysClr val="window" lastClr="FFFFFF"/>
      </a:lt1>
      <a:dk2>
        <a:srgbClr val="333333"/>
      </a:dk2>
      <a:lt2>
        <a:srgbClr val="CCCCCC"/>
      </a:lt2>
      <a:accent1>
        <a:srgbClr val="990000"/>
      </a:accent1>
      <a:accent2>
        <a:srgbClr val="580101"/>
      </a:accent2>
      <a:accent3>
        <a:srgbClr val="E94A00"/>
      </a:accent3>
      <a:accent4>
        <a:srgbClr val="EB8F00"/>
      </a:accent4>
      <a:accent5>
        <a:srgbClr val="A4A4A4"/>
      </a:accent5>
      <a:accent6>
        <a:srgbClr val="666666"/>
      </a:accent6>
      <a:hlink>
        <a:srgbClr val="D01010"/>
      </a:hlink>
      <a:folHlink>
        <a:srgbClr val="E6682E"/>
      </a:folHlink>
    </a:clrScheme>
    <a:fontScheme name="Plaza">
      <a:majorFont>
        <a:latin typeface="Century Gothic"/>
        <a:ea typeface=""/>
        <a:cs typeface=""/>
        <a:font script="Jpan" typeface="メイリオ"/>
      </a:majorFont>
      <a:minorFont>
        <a:latin typeface="Century Gothic"/>
        <a:ea typeface=""/>
        <a:cs typeface=""/>
        <a:font script="Jpan" typeface="メイリオ"/>
      </a:minorFont>
    </a:fontScheme>
    <a:fmtScheme name="Plaza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5000"/>
              </a:schemeClr>
            </a:gs>
            <a:gs pos="100000">
              <a:schemeClr val="phClr">
                <a:tint val="10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0000"/>
                <a:satMod val="120000"/>
              </a:schemeClr>
            </a:gs>
            <a:gs pos="35000">
              <a:schemeClr val="phClr">
                <a:shade val="100000"/>
                <a:satMod val="150000"/>
              </a:schemeClr>
            </a:gs>
            <a:gs pos="70000">
              <a:schemeClr val="phClr">
                <a:tint val="100000"/>
                <a:shade val="100000"/>
                <a:satMod val="200000"/>
                <a:greenMod val="100000"/>
              </a:schemeClr>
            </a:gs>
            <a:gs pos="100000">
              <a:schemeClr val="phClr"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190500" dist="63500" dir="5400000">
              <a:srgbClr val="FFFFFF">
                <a:alpha val="65000"/>
              </a:srgbClr>
            </a:innerShdw>
          </a:effectLst>
          <a:scene3d>
            <a:camera prst="orthographicFront">
              <a:rot lat="0" lon="0" rev="0"/>
            </a:camera>
            <a:lightRig rig="twoPt" dir="r">
              <a:rot lat="0" lon="0" rev="6000000"/>
            </a:lightRig>
          </a:scene3d>
          <a:sp3d prstMaterial="matte">
            <a:bevelT w="0" h="0" prst="relaxedInset"/>
          </a:sp3d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88900" dist="38100" dir="6600000" sx="101000" sy="101000" rotWithShape="0">
              <a:srgbClr val="000000">
                <a:alpha val="50000"/>
              </a:srgbClr>
            </a:outerShdw>
          </a:effectLst>
          <a:scene3d>
            <a:camera prst="perspectiveFront" fov="3000000"/>
            <a:lightRig rig="morning" dir="tl">
              <a:rot lat="0" lon="0" rev="1800000"/>
            </a:lightRig>
          </a:scene3d>
          <a:sp3d contourW="38100" prstMaterial="softEdge">
            <a:bevelT w="25400" h="38100"/>
            <a:contourClr>
              <a:schemeClr val="phClr">
                <a:tint val="6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Plaza.thmx</Template>
  <TotalTime>299</TotalTime>
  <Words>384</Words>
  <Application>Microsoft Macintosh PowerPoint</Application>
  <PresentationFormat>On-screen Show (4:3)</PresentationFormat>
  <Paragraphs>60</Paragraphs>
  <Slides>12</Slides>
  <Notes>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Plaza</vt:lpstr>
      <vt:lpstr>Navigating the Care Environment</vt:lpstr>
      <vt:lpstr>Overview</vt:lpstr>
      <vt:lpstr>It’s not just the hospital</vt:lpstr>
      <vt:lpstr>Who’s Who in Healthcare?</vt:lpstr>
      <vt:lpstr>Slide 5</vt:lpstr>
      <vt:lpstr>What is the artist’s role in the care environment?</vt:lpstr>
      <vt:lpstr>Participant Safety</vt:lpstr>
      <vt:lpstr>Policies and Governance</vt:lpstr>
      <vt:lpstr>Communication</vt:lpstr>
      <vt:lpstr>Troubleshooting</vt:lpstr>
      <vt:lpstr>   Questions?</vt:lpstr>
      <vt:lpstr>Facilitating the Arts in the Care Environment</vt:lpstr>
    </vt:vector>
  </TitlesOfParts>
  <Company>Creative Clay, Inc.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Navigating the Care Environment</dc:title>
  <dc:creator>Jenny Lee</dc:creator>
  <cp:lastModifiedBy>Jenny Lee</cp:lastModifiedBy>
  <cp:revision>5</cp:revision>
  <dcterms:created xsi:type="dcterms:W3CDTF">2012-02-23T15:50:02Z</dcterms:created>
  <dcterms:modified xsi:type="dcterms:W3CDTF">2012-02-23T15:51:04Z</dcterms:modified>
</cp:coreProperties>
</file>